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73" r:id="rId3"/>
    <p:sldMasterId id="2147483685" r:id="rId4"/>
    <p:sldMasterId id="2147483697" r:id="rId5"/>
    <p:sldMasterId id="2147483771" r:id="rId6"/>
    <p:sldMasterId id="2147483783" r:id="rId7"/>
    <p:sldMasterId id="2147484175" r:id="rId8"/>
  </p:sldMasterIdLst>
  <p:notesMasterIdLst>
    <p:notesMasterId r:id="rId20"/>
  </p:notesMasterIdLst>
  <p:sldIdLst>
    <p:sldId id="366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Bold" pitchFamily="34" charset="0"/>
      <p:bold r:id="rId25"/>
    </p:embeddedFont>
    <p:embeddedFont>
      <p:font typeface="Calibri Bold" pitchFamily="34" charset="0"/>
      <p:bold r:id="rId26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54">
          <p15:clr>
            <a:srgbClr val="A4A3A4"/>
          </p15:clr>
        </p15:guide>
        <p15:guide id="2" pos="5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EC57"/>
    <a:srgbClr val="ABD278"/>
    <a:srgbClr val="D9E53B"/>
    <a:srgbClr val="A7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284" y="-144"/>
      </p:cViewPr>
      <p:guideLst>
        <p:guide orient="horz" pos="4254"/>
        <p:guide pos="5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D009B6-EA41-4424-ACC3-7EA1C2FDA6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4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17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96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61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61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28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22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80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1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34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59965-77B2-4C63-B8ED-0F6524F1BD70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89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9083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5792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0" y="1071576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34" y="1071576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76054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57892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78757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84687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22" y="1790700"/>
            <a:ext cx="3494087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75054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94902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1395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22973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66016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54201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5575353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54010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0" y="1071576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34" y="1071576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63344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54380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01373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141209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29" y="1790700"/>
            <a:ext cx="3494087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31744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6729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92372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230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7370690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7467487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1492495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1771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0" y="1071590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41" y="1071590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20150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40042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82061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0279157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25" y="1790700"/>
            <a:ext cx="3494087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8358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89129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2016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22" y="1790700"/>
            <a:ext cx="3494087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39445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1308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1754207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468718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32444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0" y="1071581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35" y="1071581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0279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34332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109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091059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9675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9574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93645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01095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5140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9853246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804277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783325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591987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371849539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66264283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404" y="274955"/>
            <a:ext cx="8229192" cy="5851756"/>
          </a:xfrm>
          <a:prstGeom prst="rect">
            <a:avLst/>
          </a:prstGeom>
        </p:spPr>
        <p:txBody>
          <a:bodyPr lIns="83951" tIns="41976" rIns="83951" bIns="41976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0825" y="6337300"/>
            <a:ext cx="457200" cy="193675"/>
          </a:xfrm>
          <a:prstGeom prst="rect">
            <a:avLst/>
          </a:prstGeom>
        </p:spPr>
        <p:txBody>
          <a:bodyPr vert="horz" wrap="square" lIns="83951" tIns="41976" rIns="83951" bIns="41976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46BA47-5F08-4FD9-9A1D-EE6EA9375E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6211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6778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52899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21135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5026088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13" y="1790700"/>
            <a:ext cx="3494087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0856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67594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309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2635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686573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87481150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540192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0" y="1071564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26" y="1071564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0870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93309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744923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211525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02700873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13" y="1790700"/>
            <a:ext cx="3494087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81808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47205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72971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23369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2309879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6480497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8925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65031613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0" y="1071563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25" y="1071563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30902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241405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460171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81368471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4225" y="1790700"/>
            <a:ext cx="3494088" cy="3714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30747" y="1790700"/>
            <a:ext cx="3494087" cy="3714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352256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67282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32613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311636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2" y="27309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96805295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96136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20307355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654280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40451" y="1071607"/>
            <a:ext cx="1784350" cy="44338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4259" y="1071607"/>
            <a:ext cx="5203825" cy="44338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074849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468313" y="6405563"/>
            <a:ext cx="6997700" cy="0"/>
          </a:xfrm>
          <a:prstGeom prst="line">
            <a:avLst/>
          </a:prstGeom>
          <a:noFill/>
          <a:ln w="6350">
            <a:solidFill>
              <a:srgbClr val="084B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962650"/>
            <a:ext cx="1165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01124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Calibri Bold" pitchFamily="34" charset="0"/>
                <a:cs typeface="Calibri Bold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0"/>
          </p:nvPr>
        </p:nvSpPr>
        <p:spPr>
          <a:xfrm>
            <a:off x="395932" y="1412776"/>
            <a:ext cx="8280524" cy="4464496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Calibri" pitchFamily="34" charset="0"/>
                <a:cs typeface="Calibri" pitchFamily="34" charset="0"/>
              </a:defRPr>
            </a:lvl1pPr>
            <a:lvl2pPr>
              <a:defRPr sz="1650">
                <a:latin typeface="Calibri" pitchFamily="34" charset="0"/>
                <a:cs typeface="Calibri" pitchFamily="34" charset="0"/>
              </a:defRPr>
            </a:lvl2pPr>
            <a:lvl3pPr>
              <a:defRPr sz="1650"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76504" y="6200867"/>
            <a:ext cx="5459139" cy="20484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750" cap="all" baseline="0">
                <a:solidFill>
                  <a:srgbClr val="1D4986"/>
                </a:solidFill>
                <a:latin typeface="Arial Bold"/>
                <a:cs typeface="Calibri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967210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1913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4400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1074738" indent="-158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5319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9891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4463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9035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1913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4400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1074738" indent="-158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5319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9891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4463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9035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 spd="slow">
    <p:push dir="u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1913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4400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1074738" indent="-158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5319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9891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4463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9035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ransition spd="slow">
    <p:push dir="u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1913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4400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1074738" indent="-158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5319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9891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4463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9035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90" r:id="rId14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5pPr>
      <a:lvl6pPr marL="457177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6pPr>
      <a:lvl7pPr marL="914353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17550" indent="-192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2813" indent="-192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1073150" indent="-157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531859" indent="-158742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989036" indent="-158742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446213" indent="-158742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903390" indent="-158742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1913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4400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074738" indent="-158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5319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9891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4463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903538" indent="-158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1071563"/>
            <a:ext cx="7140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790700"/>
            <a:ext cx="7140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  <p:sldLayoutId id="2147484602" r:id="rId12"/>
  </p:sldLayoutIdLst>
  <p:transition spd="slow">
    <p:push dir="u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00025" indent="-200025" algn="l" rtl="0" eaLnBrk="0" fontAlgn="base" hangingPunct="0">
        <a:spcBef>
          <a:spcPts val="135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2113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538163" indent="-144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685800" indent="-144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804863" indent="-119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148954" indent="-1190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1491854" indent="-1190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1834754" indent="-1190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2177654" indent="-1190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7252" y="1458687"/>
            <a:ext cx="7140575" cy="2639106"/>
          </a:xfrm>
        </p:spPr>
        <p:txBody>
          <a:bodyPr/>
          <a:lstStyle/>
          <a:p>
            <a:pPr algn="ctr">
              <a:defRPr/>
            </a:pPr>
            <a:r>
              <a:rPr lang="sv-SE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v-SE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egränsade </a:t>
            </a:r>
            <a:r>
              <a:rPr lang="sv-SE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utdrag ur belastningsregistret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971253" y="4097793"/>
            <a:ext cx="333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Kortfattad guide för föreningen och ledaren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51616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9 Bedömning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registerutdraget innehåller för uppdraget negativ information så fattar </a:t>
            </a:r>
            <a:r>
              <a:rPr lang="sv-SE" dirty="0" smtClean="0"/>
              <a:t>de utsedda </a:t>
            </a:r>
            <a:r>
              <a:rPr lang="sv-SE" dirty="0"/>
              <a:t>personerna utifrån styrelsens mandat beslut om personens eventuella</a:t>
            </a:r>
          </a:p>
          <a:p>
            <a:r>
              <a:rPr lang="sv-SE" dirty="0"/>
              <a:t>uppdrag. Den kontrollerade ska få ett snabbt besked om den erbjuds det </a:t>
            </a:r>
            <a:r>
              <a:rPr lang="sv-SE" dirty="0" smtClean="0"/>
              <a:t>tilltänkta uppdraget </a:t>
            </a:r>
            <a:r>
              <a:rPr lang="sv-SE" dirty="0"/>
              <a:t>eller ej.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2119259" y="3494314"/>
            <a:ext cx="4470506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chemeClr val="accent2">
                    <a:lumMod val="50000"/>
                  </a:schemeClr>
                </a:solidFill>
              </a:rPr>
              <a:t>Registerutdrag IF</a:t>
            </a:r>
          </a:p>
          <a:p>
            <a:endParaRPr lang="sv-SE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v-SE" sz="1200" u="sng" dirty="0" smtClean="0">
                <a:solidFill>
                  <a:schemeClr val="accent2">
                    <a:lumMod val="50000"/>
                  </a:schemeClr>
                </a:solidFill>
              </a:rPr>
              <a:t>Namn 		Uppvisat utdrag	Godkänd</a:t>
            </a:r>
          </a:p>
          <a:p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Nils Nilsson</a:t>
            </a:r>
            <a:r>
              <a:rPr lang="sv-SE" sz="1200" b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Ja		Ja</a:t>
            </a:r>
          </a:p>
          <a:p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Stina </a:t>
            </a:r>
            <a:r>
              <a:rPr lang="sv-SE" sz="1200" dirty="0" err="1" smtClean="0">
                <a:solidFill>
                  <a:schemeClr val="accent2">
                    <a:lumMod val="50000"/>
                  </a:schemeClr>
                </a:solidFill>
              </a:rPr>
              <a:t>Stinsson</a:t>
            </a:r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	Ja		Ja</a:t>
            </a:r>
          </a:p>
          <a:p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Ludde Luddsson	Ja		</a:t>
            </a:r>
            <a:r>
              <a:rPr lang="sv-SE" sz="1200" b="1" dirty="0" smtClean="0">
                <a:solidFill>
                  <a:schemeClr val="accent2">
                    <a:lumMod val="50000"/>
                  </a:schemeClr>
                </a:solidFill>
              </a:rPr>
              <a:t>Nej</a:t>
            </a:r>
            <a:endParaRPr lang="sv-SE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ankebubbla 25"/>
          <p:cNvSpPr/>
          <p:nvPr/>
        </p:nvSpPr>
        <p:spPr>
          <a:xfrm>
            <a:off x="4691742" y="4816247"/>
            <a:ext cx="3233057" cy="1235091"/>
          </a:xfrm>
          <a:prstGeom prst="cloudCallout">
            <a:avLst>
              <a:gd name="adj1" fmla="val -84049"/>
              <a:gd name="adj2" fmla="val -114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Kim har en anmärkning i registret, hur gör vi?</a:t>
            </a:r>
            <a:endParaRPr lang="sv-S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3" name="Grupp 52"/>
          <p:cNvGrpSpPr/>
          <p:nvPr/>
        </p:nvGrpSpPr>
        <p:grpSpPr>
          <a:xfrm>
            <a:off x="2869243" y="4946239"/>
            <a:ext cx="1232607" cy="1136402"/>
            <a:chOff x="2869243" y="4946239"/>
            <a:chExt cx="1232607" cy="1136402"/>
          </a:xfrm>
        </p:grpSpPr>
        <p:grpSp>
          <p:nvGrpSpPr>
            <p:cNvPr id="12" name="Grupp 11"/>
            <p:cNvGrpSpPr/>
            <p:nvPr/>
          </p:nvGrpSpPr>
          <p:grpSpPr>
            <a:xfrm>
              <a:off x="3600238" y="4946239"/>
              <a:ext cx="501612" cy="1136402"/>
              <a:chOff x="3600238" y="4946239"/>
              <a:chExt cx="501612" cy="1136402"/>
            </a:xfrm>
          </p:grpSpPr>
          <p:cxnSp>
            <p:nvCxnSpPr>
              <p:cNvPr id="38" name="Rak 37"/>
              <p:cNvCxnSpPr/>
              <p:nvPr/>
            </p:nvCxnSpPr>
            <p:spPr>
              <a:xfrm>
                <a:off x="3802494" y="5331505"/>
                <a:ext cx="16328" cy="41406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ak 38"/>
              <p:cNvCxnSpPr/>
              <p:nvPr/>
            </p:nvCxnSpPr>
            <p:spPr>
              <a:xfrm flipH="1">
                <a:off x="3633989" y="5731508"/>
                <a:ext cx="185057" cy="35113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39"/>
              <p:cNvCxnSpPr/>
              <p:nvPr/>
            </p:nvCxnSpPr>
            <p:spPr>
              <a:xfrm>
                <a:off x="3818822" y="5733272"/>
                <a:ext cx="283028" cy="31806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40"/>
              <p:cNvCxnSpPr/>
              <p:nvPr/>
            </p:nvCxnSpPr>
            <p:spPr>
              <a:xfrm flipV="1">
                <a:off x="3600238" y="5420742"/>
                <a:ext cx="404511" cy="182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Ellips 8"/>
              <p:cNvSpPr/>
              <p:nvPr/>
            </p:nvSpPr>
            <p:spPr>
              <a:xfrm>
                <a:off x="3647559" y="4946239"/>
                <a:ext cx="337457" cy="3790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Ellips 41"/>
              <p:cNvSpPr/>
              <p:nvPr/>
            </p:nvSpPr>
            <p:spPr>
              <a:xfrm>
                <a:off x="3843738" y="5056279"/>
                <a:ext cx="45719" cy="45719"/>
              </a:xfrm>
              <a:prstGeom prst="ellipse">
                <a:avLst/>
              </a:prstGeom>
              <a:solidFill>
                <a:schemeClr val="accent4">
                  <a:lumMod val="10000"/>
                </a:schemeClr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Ellips 42"/>
              <p:cNvSpPr/>
              <p:nvPr/>
            </p:nvSpPr>
            <p:spPr>
              <a:xfrm>
                <a:off x="3722789" y="5056278"/>
                <a:ext cx="45719" cy="45720"/>
              </a:xfrm>
              <a:prstGeom prst="ellipse">
                <a:avLst/>
              </a:prstGeom>
              <a:solidFill>
                <a:schemeClr val="accent4">
                  <a:lumMod val="10000"/>
                </a:schemeClr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4" name="Grupp 43"/>
            <p:cNvGrpSpPr/>
            <p:nvPr/>
          </p:nvGrpSpPr>
          <p:grpSpPr>
            <a:xfrm>
              <a:off x="2869243" y="4946239"/>
              <a:ext cx="501612" cy="1136402"/>
              <a:chOff x="3600238" y="4946239"/>
              <a:chExt cx="501612" cy="1136402"/>
            </a:xfrm>
          </p:grpSpPr>
          <p:cxnSp>
            <p:nvCxnSpPr>
              <p:cNvPr id="45" name="Rak 44"/>
              <p:cNvCxnSpPr/>
              <p:nvPr/>
            </p:nvCxnSpPr>
            <p:spPr>
              <a:xfrm>
                <a:off x="3802494" y="5331505"/>
                <a:ext cx="16328" cy="41406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k 45"/>
              <p:cNvCxnSpPr/>
              <p:nvPr/>
            </p:nvCxnSpPr>
            <p:spPr>
              <a:xfrm flipH="1">
                <a:off x="3633989" y="5731508"/>
                <a:ext cx="185057" cy="35113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k 46"/>
              <p:cNvCxnSpPr/>
              <p:nvPr/>
            </p:nvCxnSpPr>
            <p:spPr>
              <a:xfrm>
                <a:off x="3818822" y="5733272"/>
                <a:ext cx="283028" cy="31806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k 47"/>
              <p:cNvCxnSpPr/>
              <p:nvPr/>
            </p:nvCxnSpPr>
            <p:spPr>
              <a:xfrm flipV="1">
                <a:off x="3600238" y="5420742"/>
                <a:ext cx="404511" cy="182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lips 48"/>
              <p:cNvSpPr/>
              <p:nvPr/>
            </p:nvSpPr>
            <p:spPr>
              <a:xfrm>
                <a:off x="3647559" y="4946239"/>
                <a:ext cx="337457" cy="3790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Ellips 49"/>
              <p:cNvSpPr/>
              <p:nvPr/>
            </p:nvSpPr>
            <p:spPr>
              <a:xfrm>
                <a:off x="3843738" y="5056279"/>
                <a:ext cx="45719" cy="45719"/>
              </a:xfrm>
              <a:prstGeom prst="ellipse">
                <a:avLst/>
              </a:prstGeom>
              <a:solidFill>
                <a:schemeClr val="accent4">
                  <a:lumMod val="10000"/>
                </a:schemeClr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Ellips 50"/>
              <p:cNvSpPr/>
              <p:nvPr/>
            </p:nvSpPr>
            <p:spPr>
              <a:xfrm>
                <a:off x="3722789" y="5056278"/>
                <a:ext cx="45719" cy="45720"/>
              </a:xfrm>
              <a:prstGeom prst="ellipse">
                <a:avLst/>
              </a:prstGeom>
              <a:solidFill>
                <a:schemeClr val="accent4">
                  <a:lumMod val="10000"/>
                </a:schemeClr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14" name="Rak 13"/>
            <p:cNvCxnSpPr/>
            <p:nvPr/>
          </p:nvCxnSpPr>
          <p:spPr>
            <a:xfrm>
              <a:off x="2963287" y="5207824"/>
              <a:ext cx="238619" cy="0"/>
            </a:xfrm>
            <a:prstGeom prst="line">
              <a:avLst/>
            </a:prstGeom>
            <a:ln w="285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3699512" y="5207854"/>
              <a:ext cx="238619" cy="0"/>
            </a:xfrm>
            <a:prstGeom prst="line">
              <a:avLst/>
            </a:prstGeom>
            <a:ln w="285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00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Vid osäkerhet eller behov av mer hjälp</a:t>
            </a:r>
          </a:p>
        </p:txBody>
      </p:sp>
      <p:sp>
        <p:nvSpPr>
          <p:cNvPr id="6" name="Rektangel 5"/>
          <p:cNvSpPr/>
          <p:nvPr/>
        </p:nvSpPr>
        <p:spPr>
          <a:xfrm>
            <a:off x="1699532" y="2403022"/>
            <a:ext cx="63137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dirty="0" smtClean="0"/>
              <a:t>Kontakta </a:t>
            </a:r>
            <a:r>
              <a:rPr lang="sv-SE" sz="4400" dirty="0"/>
              <a:t>ditt </a:t>
            </a:r>
            <a:r>
              <a:rPr lang="sv-SE" sz="4400" dirty="0" smtClean="0"/>
              <a:t>distrikt så hjälper de er med både utbildning och råd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1047845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1 Övervägandet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Tankebubbla 4"/>
          <p:cNvSpPr/>
          <p:nvPr/>
        </p:nvSpPr>
        <p:spPr>
          <a:xfrm>
            <a:off x="1861457" y="2037159"/>
            <a:ext cx="3635829" cy="1543390"/>
          </a:xfrm>
          <a:prstGeom prst="cloudCallout">
            <a:avLst>
              <a:gd name="adj1" fmla="val -44772"/>
              <a:gd name="adj2" fmla="val 998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smtClean="0">
                <a:solidFill>
                  <a:schemeClr val="accent2">
                    <a:lumMod val="50000"/>
                  </a:schemeClr>
                </a:solidFill>
              </a:rPr>
              <a:t>Vi borde låta alla ledare lämna in ett registerutdrag?</a:t>
            </a:r>
            <a:endParaRPr lang="sv-S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223657" y="369331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Om ni som förening överväger att begära in begränsade </a:t>
            </a:r>
            <a:r>
              <a:rPr lang="sv-SE" dirty="0" smtClean="0"/>
              <a:t>registerutdrag från </a:t>
            </a:r>
            <a:r>
              <a:rPr lang="sv-SE" dirty="0"/>
              <a:t>era ledare, diskutera igenom det beslutet noga och överväg vilka konsekvenser det får för er.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6368143" y="1442017"/>
            <a:ext cx="903514" cy="2179013"/>
            <a:chOff x="6368143" y="1442017"/>
            <a:chExt cx="903514" cy="2179013"/>
          </a:xfrm>
        </p:grpSpPr>
        <p:sp>
          <p:nvSpPr>
            <p:cNvPr id="7" name="Parallelltrapets 6"/>
            <p:cNvSpPr/>
            <p:nvPr/>
          </p:nvSpPr>
          <p:spPr>
            <a:xfrm rot="10800000">
              <a:off x="6368143" y="1442017"/>
              <a:ext cx="903514" cy="1545771"/>
            </a:xfrm>
            <a:prstGeom prst="trapezoi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6596743" y="3095454"/>
              <a:ext cx="446314" cy="5255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4722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2 När beslutet är taget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780661"/>
            <a:ext cx="66185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Styrelsen ska tydligt informera medlemmarna i föreningen att den </a:t>
            </a:r>
            <a:r>
              <a:rPr lang="sv-SE" dirty="0" smtClean="0"/>
              <a:t>kommer att </a:t>
            </a:r>
            <a:r>
              <a:rPr lang="sv-SE" dirty="0"/>
              <a:t>begära att de som regelbundet möter barn och ungdomar i </a:t>
            </a:r>
            <a:r>
              <a:rPr lang="sv-SE" dirty="0" smtClean="0"/>
              <a:t>föreningens verksamhet </a:t>
            </a:r>
            <a:r>
              <a:rPr lang="sv-SE" dirty="0"/>
              <a:t>ska visa begränsade registerutdrag. I informationen ska det </a:t>
            </a:r>
            <a:r>
              <a:rPr lang="sv-SE" dirty="0" smtClean="0"/>
              <a:t>även framgå </a:t>
            </a:r>
            <a:r>
              <a:rPr lang="sv-SE" dirty="0"/>
              <a:t>varför styrelsen väljer att göra det, vilka andra åtgärder </a:t>
            </a:r>
            <a:r>
              <a:rPr lang="sv-SE" dirty="0" smtClean="0"/>
              <a:t>som föreningen</a:t>
            </a:r>
            <a:r>
              <a:rPr lang="sv-SE" dirty="0"/>
              <a:t> </a:t>
            </a:r>
            <a:r>
              <a:rPr lang="sv-SE" dirty="0" smtClean="0"/>
              <a:t>har </a:t>
            </a:r>
            <a:r>
              <a:rPr lang="sv-SE" dirty="0"/>
              <a:t>gjort för att minska risken </a:t>
            </a:r>
            <a:r>
              <a:rPr lang="sv-SE" dirty="0" smtClean="0"/>
              <a:t>för </a:t>
            </a:r>
            <a:r>
              <a:rPr lang="sv-SE" dirty="0"/>
              <a:t>trakasserier och övergrepp samt hur </a:t>
            </a:r>
            <a:r>
              <a:rPr lang="sv-SE" dirty="0" smtClean="0"/>
              <a:t>kontrollen går </a:t>
            </a:r>
            <a:r>
              <a:rPr lang="sv-SE" dirty="0"/>
              <a:t>till.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456" y="4122474"/>
            <a:ext cx="938213" cy="6937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400" y="4140095"/>
            <a:ext cx="957263" cy="686340"/>
          </a:xfrm>
          <a:prstGeom prst="rect">
            <a:avLst/>
          </a:prstGeom>
        </p:spPr>
      </p:pic>
      <p:sp>
        <p:nvSpPr>
          <p:cNvPr id="13" name="Lika med 12"/>
          <p:cNvSpPr/>
          <p:nvPr/>
        </p:nvSpPr>
        <p:spPr>
          <a:xfrm>
            <a:off x="6659675" y="4964639"/>
            <a:ext cx="598714" cy="37980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Lika med 14"/>
          <p:cNvSpPr/>
          <p:nvPr/>
        </p:nvSpPr>
        <p:spPr>
          <a:xfrm>
            <a:off x="2793205" y="4936831"/>
            <a:ext cx="598714" cy="37980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Lika med 15"/>
          <p:cNvSpPr/>
          <p:nvPr/>
        </p:nvSpPr>
        <p:spPr>
          <a:xfrm>
            <a:off x="4808080" y="4953783"/>
            <a:ext cx="598714" cy="37980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41019" y="543722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Brev eller anslag</a:t>
            </a:r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4054245" y="5437223"/>
            <a:ext cx="219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E-post/ publicering på hemsidan</a:t>
            </a:r>
            <a:endParaRPr lang="sv-SE" dirty="0"/>
          </a:p>
        </p:txBody>
      </p:sp>
      <p:sp>
        <p:nvSpPr>
          <p:cNvPr id="19" name="Rektangel 18"/>
          <p:cNvSpPr/>
          <p:nvPr/>
        </p:nvSpPr>
        <p:spPr>
          <a:xfrm>
            <a:off x="6245674" y="543722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Medlemsmöte</a:t>
            </a:r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166" y="4114765"/>
            <a:ext cx="741589" cy="7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  <p:bldP spid="16" grpId="0" animBg="1"/>
      <p:bldP spid="14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3 Utse ansvariga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Styrelsen ska utse två personer med hög integritet och stort förtroende </a:t>
            </a:r>
            <a:r>
              <a:rPr lang="sv-SE" dirty="0" smtClean="0"/>
              <a:t>bland föreningens </a:t>
            </a:r>
            <a:r>
              <a:rPr lang="sv-SE" dirty="0"/>
              <a:t>medlemmar. Dessa bör få styrelsens mandat att utifrån vad </a:t>
            </a:r>
            <a:r>
              <a:rPr lang="sv-SE" dirty="0" smtClean="0"/>
              <a:t>som står </a:t>
            </a:r>
            <a:r>
              <a:rPr lang="sv-SE" dirty="0"/>
              <a:t>i registerutdraget besluta om personen är lämpliga att erhålla den tilltänkta</a:t>
            </a:r>
          </a:p>
          <a:p>
            <a:r>
              <a:rPr lang="sv-SE" dirty="0"/>
              <a:t>uppgiften.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2974508" y="4262232"/>
            <a:ext cx="493984" cy="1125516"/>
            <a:chOff x="2804387" y="3461248"/>
            <a:chExt cx="493984" cy="1125516"/>
          </a:xfrm>
        </p:grpSpPr>
        <p:sp>
          <p:nvSpPr>
            <p:cNvPr id="11" name="Uttryckssymbol 10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3" name="Rak 12"/>
            <p:cNvCxnSpPr>
              <a:stCxn id="11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/>
          <p:cNvGrpSpPr/>
          <p:nvPr/>
        </p:nvGrpSpPr>
        <p:grpSpPr>
          <a:xfrm>
            <a:off x="3977388" y="4266331"/>
            <a:ext cx="493984" cy="1125516"/>
            <a:chOff x="2804387" y="3461248"/>
            <a:chExt cx="493984" cy="1125516"/>
          </a:xfrm>
        </p:grpSpPr>
        <p:sp>
          <p:nvSpPr>
            <p:cNvPr id="36" name="Uttryckssymbol 35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7" name="Rak 36"/>
            <p:cNvCxnSpPr>
              <a:stCxn id="36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9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4 Begära in registerutdrag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Be personen själv ta kontakt med Polisens belastningsregister och begära utdrag.</a:t>
            </a:r>
          </a:p>
        </p:txBody>
      </p:sp>
      <p:sp>
        <p:nvSpPr>
          <p:cNvPr id="5" name="Oval 4"/>
          <p:cNvSpPr/>
          <p:nvPr/>
        </p:nvSpPr>
        <p:spPr>
          <a:xfrm>
            <a:off x="1694120" y="3089480"/>
            <a:ext cx="3866708" cy="1484901"/>
          </a:xfrm>
          <a:prstGeom prst="wedgeEllipseCallout">
            <a:avLst>
              <a:gd name="adj1" fmla="val -40361"/>
              <a:gd name="adj2" fmla="val 440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Har</a:t>
            </a:r>
            <a:r>
              <a:rPr lang="sv-SE" sz="1400" dirty="0" smtClean="0"/>
              <a:t> </a:t>
            </a:r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du möjlighet att via polisen begära ett </a:t>
            </a:r>
            <a:r>
              <a:rPr lang="sv-SE" sz="1400" b="1" dirty="0" smtClean="0">
                <a:solidFill>
                  <a:schemeClr val="accent2">
                    <a:lumMod val="50000"/>
                  </a:schemeClr>
                </a:solidFill>
              </a:rPr>
              <a:t>begränsat </a:t>
            </a:r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registerutdrag eftersom du ska verka som ledare i vår förening?</a:t>
            </a:r>
            <a:endParaRPr lang="sv-S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6986402" y="4223911"/>
            <a:ext cx="493984" cy="1125516"/>
            <a:chOff x="2804387" y="3461248"/>
            <a:chExt cx="493984" cy="1125516"/>
          </a:xfrm>
        </p:grpSpPr>
        <p:sp>
          <p:nvSpPr>
            <p:cNvPr id="22" name="Uttryckssymbol 21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3" name="Rak 22"/>
            <p:cNvCxnSpPr>
              <a:stCxn id="22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5819447" y="3328786"/>
            <a:ext cx="1651592" cy="725523"/>
          </a:xfrm>
          <a:prstGeom prst="wedgeEllipseCallout">
            <a:avLst>
              <a:gd name="adj1" fmla="val 27235"/>
              <a:gd name="adj2" fmla="val 5575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ABSOLUT!</a:t>
            </a:r>
            <a:endParaRPr lang="sv-S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5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5 Överlämna registerutdraget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Skicka in/lämna in utdraget till utsedda personer.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2633519" y="4223911"/>
            <a:ext cx="493984" cy="1125516"/>
            <a:chOff x="2804387" y="3461248"/>
            <a:chExt cx="493984" cy="1125516"/>
          </a:xfrm>
        </p:grpSpPr>
        <p:sp>
          <p:nvSpPr>
            <p:cNvPr id="11" name="Uttryckssymbol 10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3" name="Rak 12"/>
            <p:cNvCxnSpPr>
              <a:stCxn id="11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/>
          <p:cNvGrpSpPr/>
          <p:nvPr/>
        </p:nvGrpSpPr>
        <p:grpSpPr>
          <a:xfrm>
            <a:off x="3341659" y="4223911"/>
            <a:ext cx="493984" cy="1125516"/>
            <a:chOff x="2804387" y="3461248"/>
            <a:chExt cx="493984" cy="1125516"/>
          </a:xfrm>
        </p:grpSpPr>
        <p:sp>
          <p:nvSpPr>
            <p:cNvPr id="36" name="Uttryckssymbol 35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7" name="Rak 36"/>
            <p:cNvCxnSpPr>
              <a:stCxn id="36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 8"/>
          <p:cNvGrpSpPr/>
          <p:nvPr/>
        </p:nvGrpSpPr>
        <p:grpSpPr>
          <a:xfrm>
            <a:off x="5990579" y="4223911"/>
            <a:ext cx="979444" cy="1125516"/>
            <a:chOff x="5990579" y="4223911"/>
            <a:chExt cx="979444" cy="1125516"/>
          </a:xfrm>
        </p:grpSpPr>
        <p:grpSp>
          <p:nvGrpSpPr>
            <p:cNvPr id="26" name="Grupp 25"/>
            <p:cNvGrpSpPr/>
            <p:nvPr/>
          </p:nvGrpSpPr>
          <p:grpSpPr>
            <a:xfrm>
              <a:off x="6476039" y="4223911"/>
              <a:ext cx="493984" cy="1125516"/>
              <a:chOff x="2804387" y="3461248"/>
              <a:chExt cx="493984" cy="1125516"/>
            </a:xfrm>
          </p:grpSpPr>
          <p:sp>
            <p:nvSpPr>
              <p:cNvPr id="28" name="Uttryckssymbol 27"/>
              <p:cNvSpPr/>
              <p:nvPr/>
            </p:nvSpPr>
            <p:spPr>
              <a:xfrm>
                <a:off x="2830286" y="3461248"/>
                <a:ext cx="337457" cy="381000"/>
              </a:xfrm>
              <a:prstGeom prst="smileyFace">
                <a:avLst/>
              </a:prstGeom>
              <a:solidFill>
                <a:srgbClr val="92D05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29" name="Rak 28"/>
              <p:cNvCxnSpPr>
                <a:stCxn id="28" idx="4"/>
              </p:cNvCxnSpPr>
              <p:nvPr/>
            </p:nvCxnSpPr>
            <p:spPr>
              <a:xfrm>
                <a:off x="2999015" y="3842248"/>
                <a:ext cx="16328" cy="41406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29"/>
              <p:cNvCxnSpPr/>
              <p:nvPr/>
            </p:nvCxnSpPr>
            <p:spPr>
              <a:xfrm flipH="1">
                <a:off x="2830286" y="4235631"/>
                <a:ext cx="185057" cy="35113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30"/>
              <p:cNvCxnSpPr/>
              <p:nvPr/>
            </p:nvCxnSpPr>
            <p:spPr>
              <a:xfrm>
                <a:off x="3015343" y="4246468"/>
                <a:ext cx="283028" cy="31806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k 31"/>
              <p:cNvCxnSpPr/>
              <p:nvPr/>
            </p:nvCxnSpPr>
            <p:spPr>
              <a:xfrm flipV="1">
                <a:off x="2804387" y="3951513"/>
                <a:ext cx="404511" cy="182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 7"/>
            <p:cNvGrpSpPr/>
            <p:nvPr/>
          </p:nvGrpSpPr>
          <p:grpSpPr>
            <a:xfrm>
              <a:off x="5990579" y="4574381"/>
              <a:ext cx="552514" cy="272459"/>
              <a:chOff x="6118153" y="2870791"/>
              <a:chExt cx="1137684" cy="457200"/>
            </a:xfrm>
          </p:grpSpPr>
          <p:sp>
            <p:nvSpPr>
              <p:cNvPr id="5" name="Rektangel 4"/>
              <p:cNvSpPr/>
              <p:nvPr/>
            </p:nvSpPr>
            <p:spPr>
              <a:xfrm>
                <a:off x="6118153" y="2870791"/>
                <a:ext cx="1137684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Likbent triangel 6"/>
              <p:cNvSpPr/>
              <p:nvPr/>
            </p:nvSpPr>
            <p:spPr>
              <a:xfrm rot="10800000">
                <a:off x="6118153" y="2870791"/>
                <a:ext cx="1137684" cy="26519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2920374" y="3387729"/>
            <a:ext cx="1651592" cy="725523"/>
          </a:xfrm>
          <a:prstGeom prst="wedgeEllipseCallout">
            <a:avLst>
              <a:gd name="adj1" fmla="val 27235"/>
              <a:gd name="adj2" fmla="val 5575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Varsågod!</a:t>
            </a:r>
            <a:endParaRPr lang="sv-S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93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1689 L 0.01389 0.01713 L -0.06319 0.01551 C -0.06753 0.01527 -0.0717 0.01481 -0.07569 0.01412 C -0.09375 0.01018 -0.07083 0.0118 -0.09236 0.00856 C -0.09826 0.00764 -0.10417 0.00764 -0.11007 0.00717 C -0.11701 0.00254 -0.11146 0.00555 -0.11944 0.00301 C -0.12205 0.00208 -0.1243 0.00092 -0.12674 0.00023 C -0.13038 -0.00093 -0.13819 -0.00209 -0.14132 -0.00255 C -0.14236 -0.00348 -0.1434 -0.00486 -0.14444 -0.00533 C -0.15052 -0.00834 -0.15417 -0.00834 -0.16007 -0.00949 C -0.16198 -0.00996 -0.16354 -0.01065 -0.16528 -0.01088 C -0.17951 -0.01343 -0.20573 -0.01644 -0.21736 -0.01783 C -0.22465 -0.01736 -0.23212 -0.01829 -0.23924 -0.01644 C -0.24045 -0.01621 -0.2401 -0.01389 -0.24028 -0.01227 C -0.2408 -0.01065 -0.2408 -0.00857 -0.24132 -0.00672 C -0.24184 -0.00533 -0.24288 -0.00417 -0.2434 -0.00255 C -0.24392 -0.00139 -0.24444 0.00162 -0.24444 0.00185 " pathEditMode="relative" rAng="0" ptsTypes="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6 Kontrollera registerutdraget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Dessa två ska alltid kontrollera det begränsade registerutdraget </a:t>
            </a:r>
            <a:r>
              <a:rPr lang="sv-SE" dirty="0" smtClean="0"/>
              <a:t>tillsammans. Kontrollen </a:t>
            </a:r>
            <a:r>
              <a:rPr lang="sv-SE" dirty="0"/>
              <a:t>genomförs med fördel med personen som ska kontrolleras närvarande.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5436233" y="4240003"/>
            <a:ext cx="493984" cy="1125516"/>
            <a:chOff x="2804387" y="3461248"/>
            <a:chExt cx="493984" cy="1125516"/>
          </a:xfrm>
        </p:grpSpPr>
        <p:sp>
          <p:nvSpPr>
            <p:cNvPr id="11" name="Uttryckssymbol 10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3" name="Rak 12"/>
            <p:cNvCxnSpPr>
              <a:stCxn id="11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/>
          <p:cNvGrpSpPr/>
          <p:nvPr/>
        </p:nvGrpSpPr>
        <p:grpSpPr>
          <a:xfrm>
            <a:off x="3977388" y="4266331"/>
            <a:ext cx="493984" cy="1125516"/>
            <a:chOff x="2804387" y="3461248"/>
            <a:chExt cx="493984" cy="1125516"/>
          </a:xfrm>
        </p:grpSpPr>
        <p:sp>
          <p:nvSpPr>
            <p:cNvPr id="36" name="Uttryckssymbol 35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7" name="Rak 36"/>
            <p:cNvCxnSpPr>
              <a:stCxn id="36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 18"/>
          <p:cNvGrpSpPr/>
          <p:nvPr/>
        </p:nvGrpSpPr>
        <p:grpSpPr>
          <a:xfrm>
            <a:off x="4759175" y="4240003"/>
            <a:ext cx="493984" cy="1125516"/>
            <a:chOff x="2804387" y="3461248"/>
            <a:chExt cx="493984" cy="1125516"/>
          </a:xfrm>
        </p:grpSpPr>
        <p:sp>
          <p:nvSpPr>
            <p:cNvPr id="20" name="Uttryckssymbol 19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2" name="Rak 21"/>
            <p:cNvCxnSpPr>
              <a:stCxn id="20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/>
          <p:cNvGrpSpPr/>
          <p:nvPr/>
        </p:nvGrpSpPr>
        <p:grpSpPr>
          <a:xfrm>
            <a:off x="4415986" y="3163961"/>
            <a:ext cx="1036017" cy="885542"/>
            <a:chOff x="4415986" y="3163961"/>
            <a:chExt cx="1036017" cy="885542"/>
          </a:xfrm>
        </p:grpSpPr>
        <p:grpSp>
          <p:nvGrpSpPr>
            <p:cNvPr id="5" name="Grupp 4"/>
            <p:cNvGrpSpPr/>
            <p:nvPr/>
          </p:nvGrpSpPr>
          <p:grpSpPr>
            <a:xfrm>
              <a:off x="4415986" y="3418811"/>
              <a:ext cx="1036017" cy="630692"/>
              <a:chOff x="5990579" y="4574381"/>
              <a:chExt cx="552514" cy="272459"/>
            </a:xfrm>
          </p:grpSpPr>
          <p:sp>
            <p:nvSpPr>
              <p:cNvPr id="28" name="Rektangel 27"/>
              <p:cNvSpPr/>
              <p:nvPr/>
            </p:nvSpPr>
            <p:spPr>
              <a:xfrm>
                <a:off x="5990579" y="4574381"/>
                <a:ext cx="552514" cy="2724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Likbent triangel 28"/>
              <p:cNvSpPr/>
              <p:nvPr/>
            </p:nvSpPr>
            <p:spPr>
              <a:xfrm rot="10800000">
                <a:off x="5990579" y="4574381"/>
                <a:ext cx="552514" cy="15803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7" name="textruta 6"/>
            <p:cNvSpPr txBox="1"/>
            <p:nvPr/>
          </p:nvSpPr>
          <p:spPr>
            <a:xfrm>
              <a:off x="4684381" y="3163961"/>
              <a:ext cx="5715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400" b="1" dirty="0" smtClean="0">
                  <a:solidFill>
                    <a:schemeClr val="accent2">
                      <a:lumMod val="50000"/>
                    </a:schemeClr>
                  </a:solidFill>
                </a:rPr>
                <a:t>Registerutdrag</a:t>
              </a:r>
            </a:p>
            <a:p>
              <a:endParaRPr lang="sv-SE" sz="4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sv-SE" sz="400" b="1" dirty="0" smtClean="0">
                  <a:solidFill>
                    <a:schemeClr val="accent2">
                      <a:lumMod val="50000"/>
                    </a:schemeClr>
                  </a:solidFill>
                </a:rPr>
                <a:t>………………………………………………………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139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7 Kontrollera registerutdraget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Lagen föreskriver att en kontroll av ett registerutdrag inte får </a:t>
            </a:r>
            <a:r>
              <a:rPr lang="sv-SE" dirty="0" smtClean="0"/>
              <a:t>dokumenteras på </a:t>
            </a:r>
            <a:r>
              <a:rPr lang="sv-SE" dirty="0"/>
              <a:t>något annat sätt än genom en anteckning om att utdraget har visats </a:t>
            </a:r>
            <a:r>
              <a:rPr lang="sv-SE" dirty="0" smtClean="0"/>
              <a:t>upp. Förslagsvis </a:t>
            </a:r>
            <a:r>
              <a:rPr lang="sv-SE" dirty="0"/>
              <a:t>görs detta i ett register i en pärm. Detta register innehåller </a:t>
            </a:r>
            <a:r>
              <a:rPr lang="sv-SE" dirty="0" smtClean="0"/>
              <a:t>samtliga som </a:t>
            </a:r>
            <a:r>
              <a:rPr lang="sv-SE" dirty="0"/>
              <a:t>har lämnat registerutdrag och omfattar enbart ”godkänd” eller ”icke </a:t>
            </a:r>
            <a:r>
              <a:rPr lang="sv-SE" dirty="0" smtClean="0"/>
              <a:t>godkänd” samt </a:t>
            </a:r>
            <a:r>
              <a:rPr lang="sv-SE" dirty="0"/>
              <a:t>personuppgifter. Eventuella noteringar </a:t>
            </a:r>
            <a:r>
              <a:rPr lang="sv-SE" dirty="0" smtClean="0"/>
              <a:t>i </a:t>
            </a:r>
            <a:r>
              <a:rPr lang="sv-SE" dirty="0"/>
              <a:t>belastningsregistret </a:t>
            </a:r>
            <a:r>
              <a:rPr lang="sv-SE" dirty="0" smtClean="0"/>
              <a:t>noteras ej </a:t>
            </a:r>
            <a:r>
              <a:rPr lang="sv-SE" dirty="0"/>
              <a:t>i detalj och listan förvaras på säkert ställe.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2177142" y="4332514"/>
            <a:ext cx="4470506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chemeClr val="accent2">
                    <a:lumMod val="50000"/>
                  </a:schemeClr>
                </a:solidFill>
              </a:rPr>
              <a:t>Registerutdrag IF</a:t>
            </a:r>
          </a:p>
          <a:p>
            <a:endParaRPr lang="sv-SE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v-SE" sz="1200" u="sng" dirty="0" smtClean="0">
                <a:solidFill>
                  <a:schemeClr val="accent2">
                    <a:lumMod val="50000"/>
                  </a:schemeClr>
                </a:solidFill>
              </a:rPr>
              <a:t>Namn 		Uppvisat utdrag	Godkänd</a:t>
            </a:r>
          </a:p>
          <a:p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Nils Nilsson</a:t>
            </a:r>
            <a:r>
              <a:rPr lang="sv-SE" sz="1200" b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Ja		Ja</a:t>
            </a:r>
          </a:p>
          <a:p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Stina </a:t>
            </a:r>
            <a:r>
              <a:rPr lang="sv-SE" sz="1200" dirty="0" err="1" smtClean="0">
                <a:solidFill>
                  <a:schemeClr val="accent2">
                    <a:lumMod val="50000"/>
                  </a:schemeClr>
                </a:solidFill>
              </a:rPr>
              <a:t>Stinsson</a:t>
            </a:r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	Ja		Ja</a:t>
            </a:r>
          </a:p>
          <a:p>
            <a:r>
              <a:rPr lang="sv-SE" sz="1200" dirty="0" smtClean="0">
                <a:solidFill>
                  <a:schemeClr val="accent2">
                    <a:lumMod val="50000"/>
                  </a:schemeClr>
                </a:solidFill>
              </a:rPr>
              <a:t>……		…		…</a:t>
            </a:r>
            <a:endParaRPr lang="sv-SE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21" y="4332514"/>
            <a:ext cx="1019175" cy="12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0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FFC000"/>
                </a:solidFill>
              </a:rPr>
              <a:t>Steg 8 Återlämnande av registerutdraget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99457" y="4332514"/>
            <a:ext cx="936171" cy="1055234"/>
            <a:chOff x="2982686" y="587829"/>
            <a:chExt cx="936171" cy="1055234"/>
          </a:xfrm>
        </p:grpSpPr>
        <p:sp>
          <p:nvSpPr>
            <p:cNvPr id="2" name="Rektangel 1"/>
            <p:cNvSpPr/>
            <p:nvPr/>
          </p:nvSpPr>
          <p:spPr>
            <a:xfrm>
              <a:off x="3124200" y="1071563"/>
              <a:ext cx="620486" cy="571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IF</a:t>
              </a:r>
              <a:endParaRPr lang="sv-SE" dirty="0"/>
            </a:p>
          </p:txBody>
        </p:sp>
        <p:sp>
          <p:nvSpPr>
            <p:cNvPr id="3" name="Likbent triangel 2"/>
            <p:cNvSpPr/>
            <p:nvPr/>
          </p:nvSpPr>
          <p:spPr>
            <a:xfrm>
              <a:off x="2982686" y="587829"/>
              <a:ext cx="936171" cy="48373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ektangel 5"/>
          <p:cNvSpPr/>
          <p:nvPr/>
        </p:nvSpPr>
        <p:spPr>
          <a:xfrm>
            <a:off x="1861457" y="1874655"/>
            <a:ext cx="6313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begränsade registerutdraget ska alltid lämnas/skickas tillbaka till </a:t>
            </a:r>
            <a:r>
              <a:rPr lang="sv-SE" dirty="0" smtClean="0"/>
              <a:t>personen som </a:t>
            </a:r>
            <a:r>
              <a:rPr lang="sv-SE" dirty="0"/>
              <a:t>det omfattar direkt efter att kontrollen är utförd.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6517193" y="4223911"/>
            <a:ext cx="493984" cy="1125516"/>
            <a:chOff x="2804387" y="3461248"/>
            <a:chExt cx="493984" cy="1125516"/>
          </a:xfrm>
        </p:grpSpPr>
        <p:sp>
          <p:nvSpPr>
            <p:cNvPr id="27" name="Uttryckssymbol 26"/>
            <p:cNvSpPr/>
            <p:nvPr/>
          </p:nvSpPr>
          <p:spPr>
            <a:xfrm>
              <a:off x="2830286" y="3461248"/>
              <a:ext cx="337457" cy="381000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8" name="Rak 27"/>
            <p:cNvCxnSpPr>
              <a:stCxn id="27" idx="4"/>
            </p:cNvCxnSpPr>
            <p:nvPr/>
          </p:nvCxnSpPr>
          <p:spPr>
            <a:xfrm>
              <a:off x="2999015" y="3842248"/>
              <a:ext cx="16328" cy="414066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 flipH="1">
              <a:off x="2830286" y="4235631"/>
              <a:ext cx="185057" cy="35113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3015343" y="4246468"/>
              <a:ext cx="283028" cy="31806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31"/>
            <p:cNvCxnSpPr/>
            <p:nvPr/>
          </p:nvCxnSpPr>
          <p:spPr>
            <a:xfrm flipV="1">
              <a:off x="2804387" y="3951513"/>
              <a:ext cx="404511" cy="182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5619482" y="3375770"/>
            <a:ext cx="1651592" cy="725523"/>
          </a:xfrm>
          <a:prstGeom prst="wedgeEllipseCallout">
            <a:avLst>
              <a:gd name="adj1" fmla="val -30437"/>
              <a:gd name="adj2" fmla="val 5312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2">
                    <a:lumMod val="50000"/>
                  </a:schemeClr>
                </a:solidFill>
              </a:rPr>
              <a:t>Varsågod!</a:t>
            </a:r>
            <a:endParaRPr lang="sv-S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3341659" y="4223911"/>
            <a:ext cx="921854" cy="1125516"/>
            <a:chOff x="3341659" y="4223911"/>
            <a:chExt cx="921854" cy="1125516"/>
          </a:xfrm>
        </p:grpSpPr>
        <p:grpSp>
          <p:nvGrpSpPr>
            <p:cNvPr id="16" name="Grupp 15"/>
            <p:cNvGrpSpPr/>
            <p:nvPr/>
          </p:nvGrpSpPr>
          <p:grpSpPr>
            <a:xfrm>
              <a:off x="3341659" y="4223911"/>
              <a:ext cx="493984" cy="1125516"/>
              <a:chOff x="2804387" y="3461248"/>
              <a:chExt cx="493984" cy="1125516"/>
            </a:xfrm>
          </p:grpSpPr>
          <p:sp>
            <p:nvSpPr>
              <p:cNvPr id="17" name="Uttryckssymbol 16"/>
              <p:cNvSpPr/>
              <p:nvPr/>
            </p:nvSpPr>
            <p:spPr>
              <a:xfrm>
                <a:off x="2830286" y="3461248"/>
                <a:ext cx="337457" cy="381000"/>
              </a:xfrm>
              <a:prstGeom prst="smileyFace">
                <a:avLst/>
              </a:prstGeom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8" name="Rak 17"/>
              <p:cNvCxnSpPr>
                <a:stCxn id="17" idx="4"/>
              </p:cNvCxnSpPr>
              <p:nvPr/>
            </p:nvCxnSpPr>
            <p:spPr>
              <a:xfrm>
                <a:off x="2999015" y="3842248"/>
                <a:ext cx="16328" cy="41406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k 18"/>
              <p:cNvCxnSpPr/>
              <p:nvPr/>
            </p:nvCxnSpPr>
            <p:spPr>
              <a:xfrm flipH="1">
                <a:off x="2830286" y="4235631"/>
                <a:ext cx="185057" cy="35113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ak 19"/>
              <p:cNvCxnSpPr/>
              <p:nvPr/>
            </p:nvCxnSpPr>
            <p:spPr>
              <a:xfrm>
                <a:off x="3015343" y="4246468"/>
                <a:ext cx="283028" cy="31806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 flipV="1">
                <a:off x="2804387" y="3951513"/>
                <a:ext cx="404511" cy="182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 4"/>
            <p:cNvGrpSpPr/>
            <p:nvPr/>
          </p:nvGrpSpPr>
          <p:grpSpPr>
            <a:xfrm>
              <a:off x="3710999" y="4574381"/>
              <a:ext cx="552514" cy="272459"/>
              <a:chOff x="5343648" y="3162960"/>
              <a:chExt cx="552514" cy="272459"/>
            </a:xfrm>
          </p:grpSpPr>
          <p:sp>
            <p:nvSpPr>
              <p:cNvPr id="34" name="Rektangel 33"/>
              <p:cNvSpPr/>
              <p:nvPr/>
            </p:nvSpPr>
            <p:spPr>
              <a:xfrm>
                <a:off x="5343648" y="3162960"/>
                <a:ext cx="552514" cy="2724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Likbent triangel 34"/>
              <p:cNvSpPr/>
              <p:nvPr/>
            </p:nvSpPr>
            <p:spPr>
              <a:xfrm rot="10800000">
                <a:off x="5343648" y="3162960"/>
                <a:ext cx="552514" cy="15803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89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0.00092 L -0.05035 0.00115 L -0.03681 -0.00047 C -0.02118 -0.00209 -0.00712 -0.00278 0.00903 -0.00463 C 0.01423 -0.00533 0.01927 -0.00695 0.02465 -0.00741 C 0.03594 -0.0088 0.04757 -0.00926 0.05903 -0.01019 C 0.06319 -0.01065 0.06719 -0.01158 0.07153 -0.01158 L 0.19028 -0.01297 C 0.1993 -0.01713 0.19566 -0.01598 0.21423 -0.01297 C 0.21597 -0.01273 0.21753 -0.01111 0.21944 -0.01019 C 0.22864 -0.00625 0.21771 -0.0125 0.22986 -0.00602 C 0.23698 -0.00232 0.23316 -0.00417 0.24132 -0.00047 C 0.24236 3.33333E-6 0.24323 0.00092 0.24444 0.00092 L 0.24965 0.00092 " pathEditMode="relative" rAng="0" ptsTypes="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</p:bldLst>
  </p:timing>
</p:sld>
</file>

<file path=ppt/theme/theme1.xml><?xml version="1.0" encoding="utf-8"?>
<a:theme xmlns:a="http://schemas.openxmlformats.org/drawingml/2006/main" name="RF Template med Sisu">
  <a:themeElements>
    <a:clrScheme name="RF Template med Sisu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RF Template med Sis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Template med Sisu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ldSida med tonad bakgrund">
  <a:themeElements>
    <a:clrScheme name="BildSida med tonad bakgrund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BildSida med tonad bakgrun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dSida med tonad bakgrund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F Template med Sisu">
  <a:themeElements>
    <a:clrScheme name="RF Template med Sisu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RF Template med Sis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Template med Sisu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F Template med Sisu">
  <a:themeElements>
    <a:clrScheme name="RF Template med Sisu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RF Template med Sis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Template med Sisu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RF Template med SISU">
  <a:themeElements>
    <a:clrScheme name="5_RF Template med SISU 1">
      <a:dk1>
        <a:srgbClr val="000000"/>
      </a:dk1>
      <a:lt1>
        <a:srgbClr val="FFFFFF"/>
      </a:lt1>
      <a:dk2>
        <a:srgbClr val="003978"/>
      </a:dk2>
      <a:lt2>
        <a:srgbClr val="EEECE1"/>
      </a:lt2>
      <a:accent1>
        <a:srgbClr val="0070C2"/>
      </a:accent1>
      <a:accent2>
        <a:srgbClr val="A13C28"/>
      </a:accent2>
      <a:accent3>
        <a:srgbClr val="FFFFFF"/>
      </a:accent3>
      <a:accent4>
        <a:srgbClr val="000000"/>
      </a:accent4>
      <a:accent5>
        <a:srgbClr val="AABBDD"/>
      </a:accent5>
      <a:accent6>
        <a:srgbClr val="913523"/>
      </a:accent6>
      <a:hlink>
        <a:srgbClr val="E1CC00"/>
      </a:hlink>
      <a:folHlink>
        <a:srgbClr val="E1CC00"/>
      </a:folHlink>
    </a:clrScheme>
    <a:fontScheme name="5_RF Template med SISU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RF Template med SISU 1">
        <a:dk1>
          <a:srgbClr val="000000"/>
        </a:dk1>
        <a:lt1>
          <a:srgbClr val="FFFFFF"/>
        </a:lt1>
        <a:dk2>
          <a:srgbClr val="003978"/>
        </a:dk2>
        <a:lt2>
          <a:srgbClr val="EEECE1"/>
        </a:lt2>
        <a:accent1>
          <a:srgbClr val="0070C2"/>
        </a:accent1>
        <a:accent2>
          <a:srgbClr val="A13C28"/>
        </a:accent2>
        <a:accent3>
          <a:srgbClr val="FFFFFF"/>
        </a:accent3>
        <a:accent4>
          <a:srgbClr val="000000"/>
        </a:accent4>
        <a:accent5>
          <a:srgbClr val="AABBDD"/>
        </a:accent5>
        <a:accent6>
          <a:srgbClr val="913523"/>
        </a:accent6>
        <a:hlink>
          <a:srgbClr val="E1CC00"/>
        </a:hlink>
        <a:folHlink>
          <a:srgbClr val="E1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RF Template med Sisu">
  <a:themeElements>
    <a:clrScheme name="RF Template med Sisu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RF Template med Sis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Template med Sisu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RF Template med Sisu">
  <a:themeElements>
    <a:clrScheme name="RF Template med Sisu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RF Template med Sis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Template med Sisu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RF Template med Sisu">
  <a:themeElements>
    <a:clrScheme name="RF Template med Sisu 1">
      <a:dk1>
        <a:srgbClr val="808080"/>
      </a:dk1>
      <a:lt1>
        <a:srgbClr val="FFFFFF"/>
      </a:lt1>
      <a:dk2>
        <a:srgbClr val="0066CC"/>
      </a:dk2>
      <a:lt2>
        <a:srgbClr val="FFFFFF"/>
      </a:lt2>
      <a:accent1>
        <a:srgbClr val="78A9D1"/>
      </a:accent1>
      <a:accent2>
        <a:srgbClr val="333399"/>
      </a:accent2>
      <a:accent3>
        <a:srgbClr val="AAB8E2"/>
      </a:accent3>
      <a:accent4>
        <a:srgbClr val="DADADA"/>
      </a:accent4>
      <a:accent5>
        <a:srgbClr val="BED1E5"/>
      </a:accent5>
      <a:accent6>
        <a:srgbClr val="2D2D8A"/>
      </a:accent6>
      <a:hlink>
        <a:srgbClr val="009999"/>
      </a:hlink>
      <a:folHlink>
        <a:srgbClr val="FFFF00"/>
      </a:folHlink>
    </a:clrScheme>
    <a:fontScheme name="RF Template med Sis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Template med Sisu 1">
        <a:dk1>
          <a:srgbClr val="808080"/>
        </a:dk1>
        <a:lt1>
          <a:srgbClr val="FFFFFF"/>
        </a:lt1>
        <a:dk2>
          <a:srgbClr val="0066CC"/>
        </a:dk2>
        <a:lt2>
          <a:srgbClr val="FFFFFF"/>
        </a:lt2>
        <a:accent1>
          <a:srgbClr val="78A9D1"/>
        </a:accent1>
        <a:accent2>
          <a:srgbClr val="333399"/>
        </a:accent2>
        <a:accent3>
          <a:srgbClr val="AAB8E2"/>
        </a:accent3>
        <a:accent4>
          <a:srgbClr val="DADADA"/>
        </a:accent4>
        <a:accent5>
          <a:srgbClr val="BED1E5"/>
        </a:accent5>
        <a:accent6>
          <a:srgbClr val="2D2D8A"/>
        </a:accent6>
        <a:hlink>
          <a:srgbClr val="009999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 Template med Sisu</Template>
  <TotalTime>1776</TotalTime>
  <Words>448</Words>
  <Application>Microsoft Office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Arial Bold</vt:lpstr>
      <vt:lpstr>Calibri Bold</vt:lpstr>
      <vt:lpstr>RF Template med Sisu</vt:lpstr>
      <vt:lpstr>BildSida med tonad bakgrund</vt:lpstr>
      <vt:lpstr>1_RF Template med Sisu</vt:lpstr>
      <vt:lpstr>2_RF Template med Sisu</vt:lpstr>
      <vt:lpstr>5_RF Template med SISU</vt:lpstr>
      <vt:lpstr>3_RF Template med Sisu</vt:lpstr>
      <vt:lpstr>4_RF Template med Sisu</vt:lpstr>
      <vt:lpstr>6_RF Template med Sisu</vt:lpstr>
      <vt:lpstr>Begränsade utdrag ur belastningsregistret</vt:lpstr>
      <vt:lpstr>Steg 1 Övervägandet</vt:lpstr>
      <vt:lpstr>Steg 2 När beslutet är taget</vt:lpstr>
      <vt:lpstr>Steg 3 Utse ansvariga</vt:lpstr>
      <vt:lpstr>Steg 4 Begära in registerutdrag</vt:lpstr>
      <vt:lpstr>Steg 5 Överlämna registerutdraget</vt:lpstr>
      <vt:lpstr>Steg 6 Kontrollera registerutdraget</vt:lpstr>
      <vt:lpstr>Steg 7 Kontrollera registerutdraget</vt:lpstr>
      <vt:lpstr>Steg 8 Återlämnande av registerutdraget</vt:lpstr>
      <vt:lpstr>Steg 9 Bedömning</vt:lpstr>
      <vt:lpstr>Vid osäkerhet eller behov av mer hjälp</vt:lpstr>
    </vt:vector>
  </TitlesOfParts>
  <Company>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urdarf01</dc:creator>
  <dc:description>Skapad: 2009-04-23 i MS ppt 2003_x000d_
Av: Carin Ländström, 08-556 014 30_x000d_
Emanuel Identity Manuals AB</dc:description>
  <cp:lastModifiedBy>VNN.R9</cp:lastModifiedBy>
  <cp:revision>95</cp:revision>
  <dcterms:created xsi:type="dcterms:W3CDTF">2009-06-26T13:26:55Z</dcterms:created>
  <dcterms:modified xsi:type="dcterms:W3CDTF">2015-05-29T13:49:15Z</dcterms:modified>
</cp:coreProperties>
</file>